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0"/>
  </p:notesMasterIdLst>
  <p:sldIdLst>
    <p:sldId id="256" r:id="rId5"/>
    <p:sldId id="257" r:id="rId6"/>
    <p:sldId id="285" r:id="rId7"/>
    <p:sldId id="312" r:id="rId8"/>
    <p:sldId id="360" r:id="rId9"/>
    <p:sldId id="364" r:id="rId10"/>
    <p:sldId id="365" r:id="rId11"/>
    <p:sldId id="313" r:id="rId12"/>
    <p:sldId id="314" r:id="rId13"/>
    <p:sldId id="315" r:id="rId14"/>
    <p:sldId id="316" r:id="rId15"/>
    <p:sldId id="350" r:id="rId16"/>
    <p:sldId id="351" r:id="rId17"/>
    <p:sldId id="352" r:id="rId18"/>
    <p:sldId id="356" r:id="rId19"/>
    <p:sldId id="317" r:id="rId20"/>
    <p:sldId id="357" r:id="rId21"/>
    <p:sldId id="318" r:id="rId22"/>
    <p:sldId id="377" r:id="rId23"/>
    <p:sldId id="361" r:id="rId24"/>
    <p:sldId id="358" r:id="rId25"/>
    <p:sldId id="319" r:id="rId26"/>
    <p:sldId id="378" r:id="rId27"/>
    <p:sldId id="320" r:id="rId28"/>
    <p:sldId id="359" r:id="rId29"/>
    <p:sldId id="305" r:id="rId30"/>
    <p:sldId id="306" r:id="rId31"/>
    <p:sldId id="321" r:id="rId32"/>
    <p:sldId id="362" r:id="rId33"/>
    <p:sldId id="381" r:id="rId34"/>
    <p:sldId id="366" r:id="rId35"/>
    <p:sldId id="372" r:id="rId36"/>
    <p:sldId id="368" r:id="rId37"/>
    <p:sldId id="367" r:id="rId38"/>
    <p:sldId id="374" r:id="rId39"/>
    <p:sldId id="375" r:id="rId40"/>
    <p:sldId id="376" r:id="rId41"/>
    <p:sldId id="369" r:id="rId42"/>
    <p:sldId id="370" r:id="rId43"/>
    <p:sldId id="382" r:id="rId44"/>
    <p:sldId id="371" r:id="rId45"/>
    <p:sldId id="322" r:id="rId46"/>
    <p:sldId id="323" r:id="rId47"/>
    <p:sldId id="324" r:id="rId48"/>
    <p:sldId id="325" r:id="rId49"/>
    <p:sldId id="379" r:id="rId50"/>
    <p:sldId id="326" r:id="rId51"/>
    <p:sldId id="327" r:id="rId52"/>
    <p:sldId id="328" r:id="rId53"/>
    <p:sldId id="329" r:id="rId54"/>
    <p:sldId id="354" r:id="rId55"/>
    <p:sldId id="307" r:id="rId56"/>
    <p:sldId id="308" r:id="rId57"/>
    <p:sldId id="331" r:id="rId58"/>
    <p:sldId id="332" r:id="rId59"/>
    <p:sldId id="363" r:id="rId60"/>
    <p:sldId id="333" r:id="rId61"/>
    <p:sldId id="334" r:id="rId62"/>
    <p:sldId id="335" r:id="rId63"/>
    <p:sldId id="336" r:id="rId64"/>
    <p:sldId id="337" r:id="rId65"/>
    <p:sldId id="309" r:id="rId66"/>
    <p:sldId id="310" r:id="rId67"/>
    <p:sldId id="338" r:id="rId68"/>
    <p:sldId id="311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D45"/>
    <a:srgbClr val="008EB0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8262" autoAdjust="0"/>
  </p:normalViewPr>
  <p:slideViewPr>
    <p:cSldViewPr snapToGrid="0">
      <p:cViewPr varScale="1">
        <p:scale>
          <a:sx n="110" d="100"/>
          <a:sy n="110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" Type="http://schemas.openxmlformats.org/officeDocument/2006/relationships/slide" Target="slides/slide3.xml"/><Relationship Id="rId71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637E-1179-47B6-87B9-B7FE59ACBCC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7949-7837-4E61-A957-B13FF27B3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5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Notification Method controlled by new code table ‘Reminder/Recall Notification Method Codes’.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3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Guam has their own version of this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A user will only see counties/zip codes belonging to the address of the provider/clinics to which they are associated. Users can only select county OR zip code to run this report, but not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A user will only see counties/zip codes belonging to the addresses of the provider/clinics to which they are associated. Users can only select county OR zip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6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6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CoCASA (Comprehensive Clinic Assessment Software Application)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6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22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964238"/>
            <a:ext cx="7772400" cy="1129451"/>
          </a:xfrm>
        </p:spPr>
        <p:txBody>
          <a:bodyPr/>
          <a:lstStyle/>
          <a:p>
            <a:r>
              <a:rPr lang="en-US" dirty="0"/>
              <a:t>Provider Level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492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Lucía Lapaz, Brittany Ersery &amp; Jim Holsinger</a:t>
            </a:r>
          </a:p>
          <a:p>
            <a:r>
              <a:rPr lang="en-US" dirty="0"/>
              <a:t>Envision Technology Partners, Inc.</a:t>
            </a:r>
          </a:p>
          <a:p>
            <a:r>
              <a:rPr lang="en-US" dirty="0"/>
              <a:t>September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D7E53-87B1-409B-8132-E1483452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17" y="281766"/>
            <a:ext cx="4191363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List / Counts by Clinic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Report</a:t>
            </a:r>
          </a:p>
          <a:p>
            <a:pPr lvl="1"/>
            <a:r>
              <a:rPr lang="en-US" dirty="0"/>
              <a:t>Count of patients by Clinic</a:t>
            </a:r>
          </a:p>
          <a:p>
            <a:pPr lvl="1"/>
            <a:r>
              <a:rPr lang="en-US" dirty="0"/>
              <a:t>Patient counts are subtotaled by age group within each Clinic</a:t>
            </a:r>
          </a:p>
          <a:p>
            <a:r>
              <a:rPr lang="en-US" dirty="0"/>
              <a:t>Detail Report</a:t>
            </a:r>
          </a:p>
          <a:p>
            <a:pPr lvl="1"/>
            <a:r>
              <a:rPr lang="en-US" dirty="0"/>
              <a:t>Includes information provided in summary version</a:t>
            </a:r>
          </a:p>
          <a:p>
            <a:pPr lvl="1"/>
            <a:r>
              <a:rPr lang="en-US" dirty="0"/>
              <a:t>Also includes patient roster per clinic, including:</a:t>
            </a:r>
          </a:p>
          <a:p>
            <a:pPr lvl="2"/>
            <a:r>
              <a:rPr lang="en-US" dirty="0"/>
              <a:t>Patient ID</a:t>
            </a:r>
          </a:p>
          <a:p>
            <a:pPr lvl="2"/>
            <a:r>
              <a:rPr lang="en-US" dirty="0"/>
              <a:t>Full Name</a:t>
            </a:r>
          </a:p>
          <a:p>
            <a:pPr lvl="2"/>
            <a:r>
              <a:rPr lang="en-US" dirty="0"/>
              <a:t>DOB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3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Reminder / Recall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list of patients due and/or overdue for vaccinations</a:t>
            </a:r>
          </a:p>
          <a:p>
            <a:r>
              <a:rPr lang="en-US" dirty="0"/>
              <a:t>Choose from a variety of search criteria to target patients included in the reminder/recall</a:t>
            </a:r>
          </a:p>
          <a:p>
            <a:r>
              <a:rPr lang="en-US" dirty="0"/>
              <a:t>Reminder/recall runs are processed nightly</a:t>
            </a:r>
          </a:p>
          <a:p>
            <a:r>
              <a:rPr lang="en-US" dirty="0"/>
              <a:t>Three versions:</a:t>
            </a:r>
          </a:p>
          <a:p>
            <a:pPr lvl="1"/>
            <a:r>
              <a:rPr lang="en-US" dirty="0"/>
              <a:t>Provider/Clinic</a:t>
            </a:r>
          </a:p>
          <a:p>
            <a:pPr lvl="1"/>
            <a:r>
              <a:rPr lang="en-US" dirty="0"/>
              <a:t>County/ZIP Code</a:t>
            </a:r>
          </a:p>
          <a:p>
            <a:pPr lvl="1"/>
            <a:r>
              <a:rPr lang="en-US" dirty="0"/>
              <a:t>School District/School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7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D3A40A-2A36-4373-B633-DA6FB4DD4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5" y="1390682"/>
            <a:ext cx="8293029" cy="3395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Reminder / Recall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61334" y="3455881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8695624" y="1168151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28651" y="4566365"/>
            <a:ext cx="7886699" cy="17121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Add</a:t>
            </a:r>
            <a:r>
              <a:rPr lang="en-US" sz="2400" dirty="0"/>
              <a:t> a new Reminder/Recall run.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View</a:t>
            </a:r>
            <a:r>
              <a:rPr lang="en-US" sz="2400" dirty="0"/>
              <a:t> existing Reminder/Recall criteria.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Reprocess</a:t>
            </a:r>
            <a:r>
              <a:rPr lang="en-US" sz="2400" dirty="0"/>
              <a:t> a Reminder/Recall after records of patients included in initial run have been changed.</a:t>
            </a:r>
          </a:p>
        </p:txBody>
      </p:sp>
      <p:sp>
        <p:nvSpPr>
          <p:cNvPr id="10" name="Oval 9"/>
          <p:cNvSpPr/>
          <p:nvPr/>
        </p:nvSpPr>
        <p:spPr>
          <a:xfrm>
            <a:off x="7647639" y="3455881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19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Unvaccinated Report</a:t>
            </a:r>
            <a:r>
              <a:rPr lang="en-US" dirty="0"/>
              <a:t>: Lists patients meeting Reminder/Recall criteria that have not returned for immunizations since the reminder/recall was run. </a:t>
            </a:r>
          </a:p>
          <a:p>
            <a:r>
              <a:rPr lang="en-US" b="1" dirty="0"/>
              <a:t>Report</a:t>
            </a:r>
            <a:r>
              <a:rPr lang="en-US" dirty="0"/>
              <a:t>: Lists all patients meeting Reminder/Recall criteria.</a:t>
            </a:r>
          </a:p>
          <a:p>
            <a:r>
              <a:rPr lang="en-US" b="1" dirty="0"/>
              <a:t>Dymo Labels</a:t>
            </a:r>
            <a:r>
              <a:rPr lang="en-US" dirty="0"/>
              <a:t>: Generates a set of address labels designed to be printed on a Dymo Label printer.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6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Avery Labels</a:t>
            </a:r>
            <a:r>
              <a:rPr lang="en-US" dirty="0"/>
              <a:t>: Generates a set of address labels designed to be printed on Avery 5160 style labels. </a:t>
            </a:r>
          </a:p>
          <a:p>
            <a:r>
              <a:rPr lang="en-US" b="1" dirty="0"/>
              <a:t>Postcard</a:t>
            </a:r>
            <a:r>
              <a:rPr lang="en-US" dirty="0"/>
              <a:t>: Generates a report suitable to print pre-formatted reminder postcards.</a:t>
            </a:r>
          </a:p>
          <a:p>
            <a:r>
              <a:rPr lang="en-US" b="1" dirty="0"/>
              <a:t>Full Extract</a:t>
            </a:r>
            <a:r>
              <a:rPr lang="en-US" dirty="0"/>
              <a:t>: Generates a CSV file containing patient data for patients included in the Reminder/Recall.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66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/ Recall Output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Auto-Dialer Email Extract:</a:t>
            </a:r>
            <a:r>
              <a:rPr lang="en-US" dirty="0"/>
              <a:t> Generates a CSV file containing Patient Email Address, Patient ID, and Patient Name for patients included in the Reminder/Recall.</a:t>
            </a:r>
          </a:p>
          <a:p>
            <a:r>
              <a:rPr lang="en-US" b="1" dirty="0"/>
              <a:t>Auto-Dialer Phone Number Extract: </a:t>
            </a:r>
            <a:r>
              <a:rPr lang="en-US" dirty="0"/>
              <a:t>Generates a CSV file containing Patient Phone Number, Patient ID, and Patient Name for patients included in the Reminder/Recall.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6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Roster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belonging to a provider/clinic(s)</a:t>
            </a:r>
          </a:p>
          <a:p>
            <a:r>
              <a:rPr lang="en-US" dirty="0"/>
              <a:t>Patients are sorted by status, then name</a:t>
            </a:r>
          </a:p>
          <a:p>
            <a:r>
              <a:rPr lang="en-US" dirty="0"/>
              <a:t>Group results by default clinic or by patient county of residence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4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VFC Eligibility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can run report by individual patient or by Provider/Clinic</a:t>
            </a:r>
          </a:p>
          <a:p>
            <a:r>
              <a:rPr lang="en-US" dirty="0"/>
              <a:t>Generates a historical view of a patient’s eligibility, including the date and time of every change </a:t>
            </a:r>
          </a:p>
          <a:p>
            <a:r>
              <a:rPr lang="en-US" dirty="0"/>
              <a:t>Report output includes:</a:t>
            </a:r>
          </a:p>
          <a:p>
            <a:pPr lvl="1"/>
            <a:r>
              <a:rPr lang="en-US" dirty="0"/>
              <a:t>Patient ID, Name, DOB, VFC Eligibility</a:t>
            </a:r>
          </a:p>
          <a:p>
            <a:pPr lvl="1"/>
            <a:r>
              <a:rPr lang="en-US" dirty="0"/>
              <a:t>Vaccine, Vaccination Date, Eligibility at Vaccination, Funding Source</a:t>
            </a:r>
          </a:p>
          <a:p>
            <a:pPr lvl="1"/>
            <a:r>
              <a:rPr lang="en-US" dirty="0"/>
              <a:t>Last Updated Date and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32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First Seen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who received their first vaccination from the selected clinic(s) during the specified date range</a:t>
            </a:r>
          </a:p>
          <a:p>
            <a:r>
              <a:rPr lang="en-US" dirty="0"/>
              <a:t>Report output includes:</a:t>
            </a:r>
          </a:p>
          <a:p>
            <a:pPr lvl="1"/>
            <a:r>
              <a:rPr lang="en-US" dirty="0"/>
              <a:t>Patient ID, Name, and DOB</a:t>
            </a:r>
          </a:p>
          <a:p>
            <a:pPr lvl="1"/>
            <a:r>
              <a:rPr lang="en-US" dirty="0"/>
              <a:t>Date first seen</a:t>
            </a:r>
          </a:p>
          <a:p>
            <a:pPr lvl="1"/>
            <a:r>
              <a:rPr lang="en-US" dirty="0"/>
              <a:t>Date last seen</a:t>
            </a:r>
          </a:p>
          <a:p>
            <a:pPr lvl="1"/>
            <a:r>
              <a:rPr lang="en-US" dirty="0"/>
              <a:t>Patient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08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F0762-A274-4668-A249-3D95082C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Active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DBEA-77A5-4AC0-B693-769BD4599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of patients with one or more vaccine exemptions</a:t>
            </a:r>
          </a:p>
          <a:p>
            <a:r>
              <a:rPr lang="en-US" dirty="0"/>
              <a:t>Two report types:</a:t>
            </a:r>
          </a:p>
          <a:p>
            <a:pPr lvl="1"/>
            <a:r>
              <a:rPr lang="en-US" dirty="0"/>
              <a:t>Statistical Summary</a:t>
            </a:r>
          </a:p>
          <a:p>
            <a:pPr lvl="1"/>
            <a:r>
              <a:rPr lang="en-US" dirty="0"/>
              <a:t>Patient View</a:t>
            </a:r>
          </a:p>
          <a:p>
            <a:r>
              <a:rPr lang="en-US" dirty="0"/>
              <a:t>Output includes:</a:t>
            </a:r>
          </a:p>
          <a:p>
            <a:pPr lvl="1"/>
            <a:r>
              <a:rPr lang="en-US" dirty="0"/>
              <a:t>Number of patients by each exempted vaccine</a:t>
            </a:r>
          </a:p>
          <a:p>
            <a:pPr lvl="1"/>
            <a:r>
              <a:rPr lang="en-US" dirty="0"/>
              <a:t>Percentage of exempted patients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27F70-79C4-4B03-A23D-EE1300D5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6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Management Reports</a:t>
            </a:r>
          </a:p>
          <a:p>
            <a:r>
              <a:rPr lang="en-US" dirty="0"/>
              <a:t>Coverage Statistics Reports</a:t>
            </a:r>
          </a:p>
          <a:p>
            <a:r>
              <a:rPr lang="en-US" dirty="0"/>
              <a:t>Data Quality Reports</a:t>
            </a:r>
          </a:p>
          <a:p>
            <a:r>
              <a:rPr lang="en-US" dirty="0"/>
              <a:t>CoCASA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75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F698-D511-46F8-A463-176A4A18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Adverse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1E1E-4601-4DBA-9D6A-01A1C1545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adverse reactions reported for a vaccination</a:t>
            </a:r>
          </a:p>
          <a:p>
            <a:r>
              <a:rPr lang="en-US" dirty="0"/>
              <a:t>Report output includes:</a:t>
            </a:r>
          </a:p>
          <a:p>
            <a:pPr lvl="1"/>
            <a:r>
              <a:rPr lang="en-US" dirty="0"/>
              <a:t>Patient Name, ID, DOB, Gender</a:t>
            </a:r>
          </a:p>
          <a:p>
            <a:pPr lvl="1"/>
            <a:r>
              <a:rPr lang="en-US" dirty="0"/>
              <a:t>Vaccine, Vaccination Date, Reaction Date, Date Reported to VAERS, Reaction, Severity, Consequence </a:t>
            </a:r>
          </a:p>
          <a:p>
            <a:pPr lvl="1"/>
            <a:r>
              <a:rPr lang="en-US" dirty="0"/>
              <a:t>Patient Default Clinic, Administering Clinic, Reporting Clinic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DA764-8589-4FBE-AAAC-E55AD0A53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16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 with one or more notes</a:t>
            </a:r>
          </a:p>
          <a:p>
            <a:r>
              <a:rPr lang="en-US" dirty="0"/>
              <a:t>Two versions:</a:t>
            </a:r>
          </a:p>
          <a:p>
            <a:pPr lvl="1"/>
            <a:r>
              <a:rPr lang="en-US" dirty="0"/>
              <a:t>Provider/Clinic</a:t>
            </a:r>
          </a:p>
          <a:p>
            <a:pPr lvl="1"/>
            <a:r>
              <a:rPr lang="en-US" dirty="0"/>
              <a:t>School District/School</a:t>
            </a:r>
          </a:p>
          <a:p>
            <a:r>
              <a:rPr lang="en-US" dirty="0"/>
              <a:t>Output includes:</a:t>
            </a:r>
          </a:p>
          <a:p>
            <a:pPr lvl="1"/>
            <a:r>
              <a:rPr lang="en-US" dirty="0"/>
              <a:t>Patient ID, Name, DOB, Gender, Note Text, Note Type, Note Date, Note Author</a:t>
            </a:r>
          </a:p>
          <a:p>
            <a:r>
              <a:rPr lang="en-US" dirty="0"/>
              <a:t>Available as PDF or extract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50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Vaccine Refusals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Generates a list of patients who have refused one or more vaccines</a:t>
            </a:r>
          </a:p>
          <a:p>
            <a:r>
              <a:rPr lang="en-US" dirty="0"/>
              <a:t>Three versions:</a:t>
            </a:r>
          </a:p>
          <a:p>
            <a:pPr lvl="1"/>
            <a:r>
              <a:rPr lang="en-US" dirty="0"/>
              <a:t>Provider/Clinic</a:t>
            </a:r>
          </a:p>
          <a:p>
            <a:pPr lvl="1"/>
            <a:r>
              <a:rPr lang="en-US" dirty="0"/>
              <a:t>County/ZIP Code</a:t>
            </a:r>
          </a:p>
          <a:p>
            <a:pPr lvl="1"/>
            <a:r>
              <a:rPr lang="en-US" dirty="0"/>
              <a:t>Datamart</a:t>
            </a:r>
          </a:p>
          <a:p>
            <a:r>
              <a:rPr lang="en-US" dirty="0"/>
              <a:t>Output includes:</a:t>
            </a:r>
          </a:p>
          <a:p>
            <a:pPr lvl="1"/>
            <a:r>
              <a:rPr lang="en-US" dirty="0"/>
              <a:t>Number of patients by vaccine refused</a:t>
            </a:r>
          </a:p>
          <a:p>
            <a:pPr lvl="1"/>
            <a:r>
              <a:rPr lang="en-US" dirty="0"/>
              <a:t>Number of patients by refusal reason</a:t>
            </a:r>
          </a:p>
          <a:p>
            <a:r>
              <a:rPr lang="en-US" dirty="0"/>
              <a:t>Available as PDF or extract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5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F5EC-B870-4523-AD5E-E2A1DB20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Enrollments with Patient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CFB4C-A779-4BE4-80D2-5FE4AAD5D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patients with exemptions linked to school enrollments</a:t>
            </a:r>
          </a:p>
          <a:p>
            <a:r>
              <a:rPr lang="en-US" dirty="0"/>
              <a:t>Input Criteria includes:</a:t>
            </a:r>
          </a:p>
          <a:p>
            <a:pPr lvl="1"/>
            <a:r>
              <a:rPr lang="en-US" dirty="0"/>
              <a:t>School District / School</a:t>
            </a:r>
          </a:p>
          <a:p>
            <a:pPr lvl="1"/>
            <a:r>
              <a:rPr lang="en-US" dirty="0"/>
              <a:t>Grade Range</a:t>
            </a:r>
          </a:p>
          <a:p>
            <a:pPr lvl="1"/>
            <a:r>
              <a:rPr lang="en-US" dirty="0"/>
              <a:t>Enrollment Date Range</a:t>
            </a:r>
          </a:p>
          <a:p>
            <a:pPr lvl="1"/>
            <a:r>
              <a:rPr lang="en-US" dirty="0"/>
              <a:t>Option to include Inactive (or expired) exemptions</a:t>
            </a:r>
          </a:p>
          <a:p>
            <a:r>
              <a:rPr lang="en-US" dirty="0"/>
              <a:t>Output is Excel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96CDA-EA9B-4777-BC5D-CF752E16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57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Recall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patients who received a dose from a lot number that has been recalled</a:t>
            </a:r>
          </a:p>
          <a:p>
            <a:r>
              <a:rPr lang="en-US" dirty="0"/>
              <a:t>Option to search for one or more lot numbers</a:t>
            </a:r>
          </a:p>
          <a:p>
            <a:r>
              <a:rPr lang="en-US" dirty="0"/>
              <a:t>Report will search for all </a:t>
            </a:r>
            <a:r>
              <a:rPr lang="en-US" u="sng" dirty="0"/>
              <a:t>exact matches</a:t>
            </a:r>
            <a:r>
              <a:rPr lang="en-US" dirty="0"/>
              <a:t> to the values entered in the </a:t>
            </a:r>
            <a:r>
              <a:rPr lang="en-US" b="1" dirty="0"/>
              <a:t>Lot Number </a:t>
            </a:r>
            <a:r>
              <a:rPr lang="en-US" dirty="0"/>
              <a:t>field</a:t>
            </a:r>
          </a:p>
          <a:p>
            <a:r>
              <a:rPr lang="en-US" dirty="0"/>
              <a:t>Available as PDF or extract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76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with Precautions/Contraindications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of patients with the selected allergy/risk(s) by Provider/Clinic</a:t>
            </a:r>
          </a:p>
          <a:p>
            <a:r>
              <a:rPr lang="en-US" dirty="0"/>
              <a:t>Two versions:</a:t>
            </a:r>
          </a:p>
          <a:p>
            <a:pPr lvl="1"/>
            <a:r>
              <a:rPr lang="en-US" dirty="0"/>
              <a:t>Provider/Clinic</a:t>
            </a:r>
          </a:p>
          <a:p>
            <a:pPr lvl="1"/>
            <a:r>
              <a:rPr lang="en-US" dirty="0"/>
              <a:t>School District/School</a:t>
            </a:r>
          </a:p>
          <a:p>
            <a:r>
              <a:rPr lang="en-US" dirty="0"/>
              <a:t>Output Includes: </a:t>
            </a:r>
          </a:p>
          <a:p>
            <a:pPr lvl="1"/>
            <a:r>
              <a:rPr lang="en-US" dirty="0"/>
              <a:t>Patient information, allergy/risk(s), and associated vaccines</a:t>
            </a:r>
          </a:p>
          <a:p>
            <a:r>
              <a:rPr lang="en-US" dirty="0"/>
              <a:t>Available as PDF or extract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8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Management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30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Statistics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15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Immunization 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the number of vaccinations by vaccine type and provider/clinic during a specified date range</a:t>
            </a:r>
          </a:p>
          <a:p>
            <a:r>
              <a:rPr lang="en-US" dirty="0"/>
              <a:t>Totals by clinic include:</a:t>
            </a:r>
          </a:p>
          <a:p>
            <a:pPr lvl="1"/>
            <a:r>
              <a:rPr lang="en-US" dirty="0"/>
              <a:t>Number of vaccinations administered</a:t>
            </a:r>
          </a:p>
          <a:p>
            <a:pPr lvl="1"/>
            <a:r>
              <a:rPr lang="en-US" dirty="0"/>
              <a:t>Number of patients receiving one or more doses</a:t>
            </a:r>
          </a:p>
          <a:p>
            <a:r>
              <a:rPr lang="en-US" dirty="0"/>
              <a:t>Historical vaccinations are not included in results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62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067C1-AAE0-4944-8FCF-42EC479B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Assessment Snapshot Reports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F20B4-5FA3-4850-ABA5-285C550C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AFIX and IQIP assessment templates</a:t>
            </a:r>
          </a:p>
          <a:p>
            <a:r>
              <a:rPr lang="en-US" dirty="0"/>
              <a:t>IIS administrators can create custom templates via the system code tables to perform additional assessments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E6338-6936-4489-A66D-C88017D2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3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Management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F7BC-0E97-4573-9C31-247544E0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System-Reserved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4779-96E5-49F0-B6EE-39532A98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AFIX Adolescent (Official and On-Demand)</a:t>
            </a:r>
          </a:p>
          <a:p>
            <a:r>
              <a:rPr lang="en-US" dirty="0"/>
              <a:t>AFIX Childhood (Official and On-Demand)</a:t>
            </a:r>
          </a:p>
          <a:p>
            <a:r>
              <a:rPr lang="en-US" dirty="0"/>
              <a:t>IQIP Adolescent (Official and On-Demand)</a:t>
            </a:r>
          </a:p>
          <a:p>
            <a:r>
              <a:rPr lang="en-US" dirty="0"/>
              <a:t>IQIP Childhood (Official and On-Demand)</a:t>
            </a:r>
          </a:p>
          <a:p>
            <a:r>
              <a:rPr lang="en-US" dirty="0"/>
              <a:t>Master Rate Comparison</a:t>
            </a:r>
          </a:p>
          <a:p>
            <a:r>
              <a:rPr lang="en-US" dirty="0"/>
              <a:t>Master Rate Comparison Adolescent</a:t>
            </a:r>
          </a:p>
          <a:p>
            <a:r>
              <a:rPr lang="en-US" dirty="0"/>
              <a:t>Master Rate Comparison Childhood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79603-C1DD-45FD-B4E4-ED602677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30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E2F7-FD9E-4D5F-B3B0-7AD3D148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AFIX/IQIP Childhood &amp; Adolescent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4EC08-C855-43EE-B66E-E07200DB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MANAGE AFIX ASSESSMENTS </a:t>
            </a:r>
            <a:r>
              <a:rPr lang="en-US" dirty="0"/>
              <a:t>user security function required to create and/or delete assessments</a:t>
            </a:r>
          </a:p>
          <a:p>
            <a:r>
              <a:rPr lang="en-US" dirty="0"/>
              <a:t>Results retained for 3 years</a:t>
            </a:r>
          </a:p>
          <a:p>
            <a:r>
              <a:rPr lang="en-US" dirty="0"/>
              <a:t>Available in the following output types: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PDF</a:t>
            </a:r>
          </a:p>
          <a:p>
            <a:pPr lvl="1"/>
            <a:r>
              <a:rPr lang="en-US" dirty="0"/>
              <a:t>XML (for upload into PAPA)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D9D6F-509B-447B-B35D-251C36CC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25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E2F7-FD9E-4D5F-B3B0-7AD3D148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On-Demand Childhood &amp; Adolescent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4EC08-C855-43EE-B66E-E07200DB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user with ADD privileges to the Reports module and access to ‘Coverage Statistics’ reports category can create an on-demand assessment</a:t>
            </a:r>
          </a:p>
          <a:p>
            <a:r>
              <a:rPr lang="en-US" dirty="0"/>
              <a:t>Results retained for 30 days</a:t>
            </a:r>
          </a:p>
          <a:p>
            <a:r>
              <a:rPr lang="en-US" dirty="0"/>
              <a:t>Available in the following output types: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PDF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D9D6F-509B-447B-B35D-251C36CC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30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C0D6F-3582-4684-A29C-41A0D5F7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Antigen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30A1D-5C3E-4805-9A47-83FC2DC7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additional details on the patient cohort defined for an assessment</a:t>
            </a:r>
          </a:p>
          <a:p>
            <a:r>
              <a:rPr lang="en-US" dirty="0"/>
              <a:t>Denominator = Entire assessment cohort</a:t>
            </a:r>
          </a:p>
          <a:p>
            <a:r>
              <a:rPr lang="en-US" dirty="0"/>
              <a:t>Numerator = All patients that have achieved the specified number of age-appropriate valid doses for the selected number of doses in each vaccine series</a:t>
            </a:r>
          </a:p>
          <a:p>
            <a:r>
              <a:rPr lang="en-US" dirty="0"/>
              <a:t>This report is not looking for patients who are UTD, but rather only patients who received the </a:t>
            </a:r>
            <a:r>
              <a:rPr lang="en-US" i="1" dirty="0"/>
              <a:t>exact</a:t>
            </a:r>
            <a:r>
              <a:rPr lang="en-US" dirty="0"/>
              <a:t> number of specified doses at various age milestones </a:t>
            </a:r>
            <a:r>
              <a:rPr lang="en-US" u="sng" dirty="0"/>
              <a:t>and</a:t>
            </a:r>
            <a:r>
              <a:rPr lang="en-US" dirty="0"/>
              <a:t> patients deemed immune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45182-331D-4286-B165-AE6B1114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16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B0C4-4DB4-4DA6-A426-FB74DBCD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UTD / Missing Immunizations Patient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1E2C-4327-4D1F-AA42-88775C83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Provides additional details on the patient cohort defined for an assessment</a:t>
            </a:r>
          </a:p>
          <a:p>
            <a:r>
              <a:rPr lang="en-US" dirty="0"/>
              <a:t>Report includes all patients who are not up-to-date or are missing immunizations, based on the vaccine(s), age, and date ranges set by the user, including:</a:t>
            </a:r>
          </a:p>
          <a:p>
            <a:pPr lvl="1"/>
            <a:r>
              <a:rPr lang="en-US" dirty="0"/>
              <a:t>Forecast status of ‘overdue’ or ‘coming due’</a:t>
            </a:r>
          </a:p>
          <a:p>
            <a:pPr lvl="1"/>
            <a:r>
              <a:rPr lang="en-US" dirty="0"/>
              <a:t>Patients who have not received the appropriate number of doses</a:t>
            </a:r>
          </a:p>
          <a:p>
            <a:pPr lvl="1"/>
            <a:r>
              <a:rPr lang="en-US" dirty="0"/>
              <a:t>Patients with non-medical exemptions </a:t>
            </a:r>
          </a:p>
          <a:p>
            <a:pPr lvl="1"/>
            <a:r>
              <a:rPr lang="en-US" dirty="0"/>
              <a:t>Patients with no recorded vaccinations</a:t>
            </a:r>
          </a:p>
          <a:p>
            <a:pPr lvl="1"/>
            <a:r>
              <a:rPr lang="en-US" dirty="0"/>
              <a:t>Patients who have ‘aged out’ of the vaccine series and did not receive the appropriate number of doses before the max age</a:t>
            </a:r>
          </a:p>
          <a:p>
            <a:pPr lvl="1"/>
            <a:r>
              <a:rPr lang="en-US" dirty="0"/>
              <a:t>Patients with precaution/contraindications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EB682-470B-4D09-ABB4-2664B68E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23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B0C4-4DB4-4DA6-A426-FB74DBCD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Missed Opportunities Patient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1E2C-4327-4D1F-AA42-88775C83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6"/>
          </a:xfrm>
        </p:spPr>
        <p:txBody>
          <a:bodyPr>
            <a:normAutofit/>
          </a:bodyPr>
          <a:lstStyle/>
          <a:p>
            <a:r>
              <a:rPr lang="en-US" dirty="0"/>
              <a:t>Provides details on the patients who were considered Not UTD at their last immunization visit.</a:t>
            </a:r>
          </a:p>
          <a:p>
            <a:r>
              <a:rPr lang="en-US" dirty="0"/>
              <a:t>Report includes patients:</a:t>
            </a:r>
          </a:p>
          <a:p>
            <a:pPr lvl="1"/>
            <a:r>
              <a:rPr lang="en-US" dirty="0"/>
              <a:t>have not received the appropriate number of doses but were eligible to receive on date of last immunization visit</a:t>
            </a:r>
          </a:p>
          <a:p>
            <a:pPr lvl="1"/>
            <a:r>
              <a:rPr lang="en-US" dirty="0"/>
              <a:t>have not received the appropriate number of doses but were eligible to receive on date of last immunization visit </a:t>
            </a:r>
            <a:r>
              <a:rPr lang="en-US" u="sng" dirty="0"/>
              <a:t>and</a:t>
            </a:r>
            <a:r>
              <a:rPr lang="en-US" dirty="0"/>
              <a:t> received an incorrect dose due to incorrect product used</a:t>
            </a:r>
          </a:p>
          <a:p>
            <a:pPr lvl="1"/>
            <a:r>
              <a:rPr lang="en-US" dirty="0"/>
              <a:t>have a religious or personal exemption noted for the specified vaccine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EB682-470B-4D09-ABB4-2664B68E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0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B0C4-4DB4-4DA6-A426-FB74DBCD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Invalid Dose Patient Listing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1E2C-4327-4D1F-AA42-88775C83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6"/>
          </a:xfrm>
        </p:spPr>
        <p:txBody>
          <a:bodyPr>
            <a:normAutofit/>
          </a:bodyPr>
          <a:lstStyle/>
          <a:p>
            <a:r>
              <a:rPr lang="en-US" dirty="0"/>
              <a:t>Patients included have one or more invalid vaccinations recorded on their immunization record, for the selected series/antigens.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EB682-470B-4D09-ABB4-2664B68E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94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B0C4-4DB4-4DA6-A426-FB74DBCD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Roster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1E2C-4327-4D1F-AA42-88775C83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8056"/>
          </a:xfrm>
        </p:spPr>
        <p:txBody>
          <a:bodyPr>
            <a:normAutofit/>
          </a:bodyPr>
          <a:lstStyle/>
          <a:p>
            <a:r>
              <a:rPr lang="en-US" dirty="0"/>
              <a:t>List of active patients that are included in the selected cohort or snapshot.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EB682-470B-4D09-ABB4-2664B68E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83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BB0A1-E681-4A41-9371-F8DDD7EC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Rate Comparison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02B3-EDBD-4A1A-B75D-3170DF6B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‘Ranking’ of provider/clinics by performance, or % of patients up-to-date</a:t>
            </a:r>
          </a:p>
          <a:p>
            <a:r>
              <a:rPr lang="en-US" dirty="0"/>
              <a:t>Can be used to identify and prioritize provider/clinics in need of AFIX/IQIP visits</a:t>
            </a:r>
          </a:p>
          <a:p>
            <a:r>
              <a:rPr lang="en-US" dirty="0"/>
              <a:t>Report is auto-generated twice per year on June 1</a:t>
            </a:r>
            <a:r>
              <a:rPr lang="en-US" baseline="30000" dirty="0"/>
              <a:t>st</a:t>
            </a:r>
            <a:r>
              <a:rPr lang="en-US" dirty="0"/>
              <a:t> and December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Users must have MANAGE AFIX ASSESSMENTS security function to view comparison data for All Providers/All Clinics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BF390-94CD-4213-8B06-A695F3B4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692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48B8E5-D436-4CC3-A1B9-5F1CA28CF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50" y="3114920"/>
            <a:ext cx="8411499" cy="31517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03798-AD2C-4CE0-905A-1C6BFC6A9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Rate Comparison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4976-DFA9-4C02-B223-C5ADB3E14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4730"/>
            <a:ext cx="7886700" cy="47722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Select ‘Show Master Rate Comparison Data’ </a:t>
            </a:r>
            <a:r>
              <a:rPr lang="en-US" sz="2600" i="1" dirty="0"/>
              <a:t>– Provider/Clinic auto-selects ALL Providers/ALL Clinics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Click </a:t>
            </a:r>
            <a:r>
              <a:rPr lang="en-US" sz="2600" b="1" dirty="0"/>
              <a:t>Filter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Click </a:t>
            </a:r>
            <a:r>
              <a:rPr lang="en-US" sz="2600" b="1" dirty="0"/>
              <a:t>Reports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A6F50-8BD1-4647-9D5A-BAF60CC4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5EB2B8-EC89-46F5-AC92-E16BEF1F1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114" y="4050927"/>
            <a:ext cx="402371" cy="4938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11A68F-305B-4CC8-A6F2-BEB540F0F6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295" y="4297837"/>
            <a:ext cx="402371" cy="4938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7CC1246-07A6-469A-8C50-C7BEA8FC56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6711" y="5246856"/>
            <a:ext cx="40237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2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Vaccinations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who have (or have not) received a birth dose of the selected vaccine(s)</a:t>
            </a:r>
          </a:p>
          <a:p>
            <a:r>
              <a:rPr lang="en-US" dirty="0"/>
              <a:t>Timeliness is reported if patient birth time and vaccine administration time have been recorded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127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FC8A8F-BBCA-4900-AE65-92F873280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54" y="2603434"/>
            <a:ext cx="8195690" cy="11748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8AC60F-D41D-4C8B-8F0D-C5FED916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Rate Comparison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4F118-AC3A-4B1A-BE35-9A7613C8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FD7361-FCBD-4164-B881-677288A9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12" y="4691061"/>
            <a:ext cx="3381375" cy="4762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/>
              <a:t>Choose AFIX or IQIP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9B4C2-8A7B-4962-872D-92A63A2AAD6E}"/>
              </a:ext>
            </a:extLst>
          </p:cNvPr>
          <p:cNvSpPr/>
          <p:nvPr/>
        </p:nvSpPr>
        <p:spPr>
          <a:xfrm>
            <a:off x="6457950" y="3235391"/>
            <a:ext cx="1381125" cy="5429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63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F006-D2AC-4F7C-8F02-4BF018F49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Rate Comparison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06A71-040A-4FB2-B959-7BCE2173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57F893-9C06-4B31-AD89-AE6792EF3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874" y="1690689"/>
            <a:ext cx="6584251" cy="39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488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Dosage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Counts of vaccines administered by dose number, vaccine, patient VFC eligibility and patient age at vaccination</a:t>
            </a:r>
          </a:p>
          <a:p>
            <a:r>
              <a:rPr lang="en-US" dirty="0"/>
              <a:t>Optional filters: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County</a:t>
            </a:r>
          </a:p>
          <a:p>
            <a:pPr lvl="1"/>
            <a:r>
              <a:rPr lang="en-US" dirty="0"/>
              <a:t>Funding source</a:t>
            </a:r>
          </a:p>
          <a:p>
            <a:r>
              <a:rPr lang="en-US" dirty="0"/>
              <a:t>Historical vaccinations are not included in results</a:t>
            </a:r>
          </a:p>
          <a:p>
            <a:r>
              <a:rPr lang="en-US" dirty="0"/>
              <a:t>Available as PDF, Excel workbook or extract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90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Doses Administered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485900"/>
            <a:ext cx="7886700" cy="4691063"/>
          </a:xfrm>
        </p:spPr>
        <p:txBody>
          <a:bodyPr>
            <a:normAutofit/>
          </a:bodyPr>
          <a:lstStyle/>
          <a:p>
            <a:r>
              <a:rPr lang="en-US" dirty="0"/>
              <a:t>Shows the usage of vaccines administered by funding source to help determine if vaccine ordering is appropriate</a:t>
            </a:r>
          </a:p>
          <a:p>
            <a:r>
              <a:rPr lang="en-US" dirty="0"/>
              <a:t>Provides patient or vaccination counts per funding source and/or vaccine group</a:t>
            </a:r>
          </a:p>
          <a:p>
            <a:r>
              <a:rPr lang="en-US" dirty="0"/>
              <a:t>Counts doses administered by the selected provider/clinic and not doses administered by the patient's default provider/clinic</a:t>
            </a:r>
          </a:p>
          <a:p>
            <a:r>
              <a:rPr lang="en-US" dirty="0"/>
              <a:t>Available as PDF or extract</a:t>
            </a:r>
          </a:p>
          <a:p>
            <a:r>
              <a:rPr lang="en-US" dirty="0"/>
              <a:t>Datamart version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016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 Rates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38943"/>
            <a:ext cx="7886700" cy="4876736"/>
          </a:xfrm>
        </p:spPr>
        <p:txBody>
          <a:bodyPr>
            <a:normAutofit/>
          </a:bodyPr>
          <a:lstStyle/>
          <a:p>
            <a:r>
              <a:rPr lang="en-US" dirty="0"/>
              <a:t>Calculates percent of patients up-to-date on recommended immunizations</a:t>
            </a:r>
          </a:p>
          <a:p>
            <a:r>
              <a:rPr lang="en-US" dirty="0"/>
              <a:t>View coverage rates by antigen(s) or by vaccine series</a:t>
            </a:r>
          </a:p>
          <a:p>
            <a:r>
              <a:rPr lang="en-US" dirty="0"/>
              <a:t>Results are based on the Recommender, thus, invalid doses are not counted</a:t>
            </a:r>
          </a:p>
          <a:p>
            <a:r>
              <a:rPr lang="en-US" dirty="0"/>
              <a:t>Identify patients not up-to-date</a:t>
            </a:r>
          </a:p>
          <a:p>
            <a:r>
              <a:rPr lang="en-US" dirty="0"/>
              <a:t>Versions:</a:t>
            </a:r>
          </a:p>
          <a:p>
            <a:pPr lvl="1"/>
            <a:r>
              <a:rPr lang="en-US" dirty="0"/>
              <a:t>Provider/Clinic (also available in Datamart version)</a:t>
            </a:r>
          </a:p>
          <a:p>
            <a:pPr lvl="1"/>
            <a:r>
              <a:rPr lang="en-US" dirty="0"/>
              <a:t>County/ZIP Code</a:t>
            </a:r>
          </a:p>
          <a:p>
            <a:pPr lvl="1"/>
            <a:r>
              <a:rPr lang="en-US" dirty="0"/>
              <a:t>School District/School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6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Invalid Doses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patients with invalid dose(s) based on:</a:t>
            </a:r>
          </a:p>
          <a:p>
            <a:pPr lvl="1"/>
            <a:r>
              <a:rPr lang="en-US" dirty="0"/>
              <a:t>Recommender</a:t>
            </a:r>
          </a:p>
          <a:p>
            <a:pPr lvl="1"/>
            <a:r>
              <a:rPr lang="en-US" dirty="0"/>
              <a:t>Invalidation by user on </a:t>
            </a:r>
            <a:r>
              <a:rPr lang="en-US" i="1" dirty="0"/>
              <a:t>Edit Immunization</a:t>
            </a:r>
            <a:r>
              <a:rPr lang="en-US" dirty="0"/>
              <a:t> screen</a:t>
            </a:r>
          </a:p>
          <a:p>
            <a:r>
              <a:rPr lang="en-US" dirty="0"/>
              <a:t>View invalid doses by antigen(s) or by vaccine series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04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890E-44FF-421F-8BFC-2DE69B3AF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D2EC-3522-4235-94D7-44774786A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details of vaccinations administered and patients included in a Mass Event</a:t>
            </a:r>
          </a:p>
          <a:p>
            <a:r>
              <a:rPr lang="en-US" dirty="0"/>
              <a:t>Report Types:</a:t>
            </a:r>
          </a:p>
          <a:p>
            <a:pPr lvl="1"/>
            <a:r>
              <a:rPr lang="en-US" dirty="0"/>
              <a:t>Mass Event by Clinic</a:t>
            </a:r>
          </a:p>
          <a:p>
            <a:pPr lvl="1"/>
            <a:r>
              <a:rPr lang="en-US" dirty="0"/>
              <a:t>Mass Event with Funding and Vaccine Codes</a:t>
            </a:r>
          </a:p>
          <a:p>
            <a:r>
              <a:rPr lang="en-US" dirty="0"/>
              <a:t>Available in Excel only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89FAD-8C55-4FA7-8BBC-587953D4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61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B44D33-21EF-4096-A123-6C31AC2A5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69" y="1690689"/>
            <a:ext cx="7399661" cy="3497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/>
              <a:t>Patient Counts by Age and Insurance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1324" y="4939348"/>
            <a:ext cx="67115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Number of patients vaccinated during the specified date range per insurance source and age group.</a:t>
            </a:r>
          </a:p>
        </p:txBody>
      </p:sp>
    </p:spTree>
    <p:extLst>
      <p:ext uri="{BB962C8B-B14F-4D97-AF65-F5344CB8AC3E}">
        <p14:creationId xmlns:p14="http://schemas.microsoft.com/office/powerpoint/2010/main" val="2566302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2F921-ACA8-4CB4-BE02-611D31397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88" y="2381988"/>
            <a:ext cx="7440223" cy="33572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Aged Out of their VFC Eligibility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97954" y="3656988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694714" y="4996863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874079" y="2242774"/>
            <a:ext cx="3641271" cy="1325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the correct patient </a:t>
            </a:r>
            <a:r>
              <a:rPr lang="en-US" sz="2400" b="1" dirty="0"/>
              <a:t>VFC eligibility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Update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2649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Vaccinations by Funding 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number of doses administered by vaccine, dose number in series, and patient age group</a:t>
            </a:r>
          </a:p>
          <a:p>
            <a:r>
              <a:rPr lang="en-US" dirty="0"/>
              <a:t>Optional filters:</a:t>
            </a:r>
          </a:p>
          <a:p>
            <a:pPr lvl="1"/>
            <a:r>
              <a:rPr lang="en-US" dirty="0"/>
              <a:t>Vaccine funding source</a:t>
            </a:r>
          </a:p>
          <a:p>
            <a:pPr lvl="1"/>
            <a:r>
              <a:rPr lang="en-US" dirty="0"/>
              <a:t>Patient age range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0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6D9E-B13C-486E-BA83-6FE49D76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Inactivate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BB72-F003-4F4D-8029-68CB9846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20895"/>
          </a:xfrm>
        </p:spPr>
        <p:txBody>
          <a:bodyPr>
            <a:normAutofit/>
          </a:bodyPr>
          <a:lstStyle/>
          <a:p>
            <a:r>
              <a:rPr lang="en-US" dirty="0"/>
              <a:t>Includes all Active patients at the selected Clinic</a:t>
            </a:r>
          </a:p>
          <a:p>
            <a:r>
              <a:rPr lang="en-US" dirty="0"/>
              <a:t>Patients can be changed to one of the following Inactive status codes:</a:t>
            </a:r>
          </a:p>
          <a:p>
            <a:pPr lvl="1"/>
            <a:r>
              <a:rPr lang="en-US" dirty="0"/>
              <a:t>Lost to Follow Up</a:t>
            </a:r>
          </a:p>
          <a:p>
            <a:pPr lvl="1"/>
            <a:r>
              <a:rPr lang="en-US" dirty="0"/>
              <a:t>No Longer a Patient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B612-CFA4-4BF6-8221-BB57CD33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DCE6F-7456-4EB6-8866-CDB01E06C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31" y="4064989"/>
            <a:ext cx="7443537" cy="185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176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Borrowing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vaccines administered to patients with appropriate and/or inappropriate funding sources per patient VFC eligibilities</a:t>
            </a:r>
          </a:p>
          <a:p>
            <a:pPr lvl="1"/>
            <a:r>
              <a:rPr lang="en-US" dirty="0"/>
              <a:t>Correct mappings are maintained by administrators in the application code tables</a:t>
            </a:r>
          </a:p>
          <a:p>
            <a:pPr lvl="1"/>
            <a:r>
              <a:rPr lang="en-US" dirty="0"/>
              <a:t>If a mapping does not exist on the code table, it is considered “inappropriate”</a:t>
            </a:r>
          </a:p>
          <a:p>
            <a:r>
              <a:rPr lang="en-US" dirty="0"/>
              <a:t>Use this report to find "borrowed" vaccines or inappropriately vaccinated patients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8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 Category Patient Count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who have received a vaccination by VFC Eligibility and age group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38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Statistics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504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263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- Statistics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real-time statistics regarding:</a:t>
            </a:r>
          </a:p>
          <a:p>
            <a:pPr lvl="1"/>
            <a:r>
              <a:rPr lang="en-US" dirty="0"/>
              <a:t>Patient Counts</a:t>
            </a:r>
          </a:p>
          <a:p>
            <a:pPr lvl="1"/>
            <a:r>
              <a:rPr lang="en-US" dirty="0"/>
              <a:t>Patient Completeness</a:t>
            </a:r>
          </a:p>
          <a:p>
            <a:pPr lvl="1"/>
            <a:r>
              <a:rPr lang="en-US" dirty="0"/>
              <a:t>Vaccination Completeness</a:t>
            </a:r>
          </a:p>
          <a:p>
            <a:pPr lvl="1"/>
            <a:r>
              <a:rPr lang="en-US" dirty="0"/>
              <a:t>Accuracy</a:t>
            </a:r>
          </a:p>
          <a:p>
            <a:pPr lvl="1"/>
            <a:r>
              <a:rPr lang="en-US" dirty="0"/>
              <a:t>Timeliness</a:t>
            </a:r>
          </a:p>
          <a:p>
            <a:r>
              <a:rPr lang="en-US" dirty="0"/>
              <a:t>Must be restricted to a specific provider and clinic</a:t>
            </a:r>
          </a:p>
          <a:p>
            <a:r>
              <a:rPr lang="en-US" dirty="0"/>
              <a:t>Date range filters may not exceed 30 days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91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- Patient Exceptions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45144"/>
            <a:ext cx="7886700" cy="4731587"/>
          </a:xfrm>
        </p:spPr>
        <p:txBody>
          <a:bodyPr>
            <a:normAutofit/>
          </a:bodyPr>
          <a:lstStyle/>
          <a:p>
            <a:r>
              <a:rPr lang="en-US" dirty="0"/>
              <a:t>Provides real-time statistics for a specific section of the scheduled report</a:t>
            </a:r>
          </a:p>
          <a:p>
            <a:pPr lvl="1"/>
            <a:r>
              <a:rPr lang="en-US" dirty="0"/>
              <a:t>Patient Completeness</a:t>
            </a:r>
          </a:p>
          <a:p>
            <a:pPr lvl="1"/>
            <a:r>
              <a:rPr lang="en-US" dirty="0"/>
              <a:t>Vaccination Completeness</a:t>
            </a:r>
          </a:p>
          <a:p>
            <a:pPr lvl="1"/>
            <a:r>
              <a:rPr lang="en-US" dirty="0"/>
              <a:t>Accuracy, Vaccination Given at Invalid Age</a:t>
            </a:r>
          </a:p>
          <a:p>
            <a:pPr lvl="1"/>
            <a:r>
              <a:rPr lang="en-US" dirty="0"/>
              <a:t>Accuracy, Vaccination Counts Inconsistent with Patient's Age</a:t>
            </a:r>
          </a:p>
          <a:p>
            <a:r>
              <a:rPr lang="en-US" dirty="0"/>
              <a:t>Option to filter results by a specific line item within a report section</a:t>
            </a:r>
          </a:p>
          <a:p>
            <a:r>
              <a:rPr lang="en-US" dirty="0"/>
              <a:t>Must be restricted to a specific provider and clinic</a:t>
            </a:r>
          </a:p>
          <a:p>
            <a:r>
              <a:rPr lang="en-US" dirty="0"/>
              <a:t>Date range filters may not exceed 30 days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282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B5F38-87D6-4485-B1FB-FF3E6B2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– Patient Immunization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51319-BBFE-4561-B941-FA0516B31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real time statistics for patient cohort at a provider/clinic</a:t>
            </a:r>
          </a:p>
          <a:p>
            <a:pPr lvl="1"/>
            <a:r>
              <a:rPr lang="en-US" dirty="0"/>
              <a:t>Has Vaccinations Before Birth</a:t>
            </a:r>
          </a:p>
          <a:p>
            <a:pPr lvl="1"/>
            <a:r>
              <a:rPr lang="en-US" dirty="0"/>
              <a:t>Has Vaccinations After Death</a:t>
            </a:r>
          </a:p>
          <a:p>
            <a:pPr lvl="1"/>
            <a:r>
              <a:rPr lang="en-US" dirty="0"/>
              <a:t>Has Vaccinations With No Immunization Program</a:t>
            </a:r>
          </a:p>
          <a:p>
            <a:pPr lvl="1"/>
            <a:r>
              <a:rPr lang="en-US" dirty="0"/>
              <a:t>Has No Vaccinations With No Immunization Program</a:t>
            </a:r>
          </a:p>
          <a:p>
            <a:pPr lvl="1"/>
            <a:r>
              <a:rPr lang="en-US" dirty="0"/>
              <a:t>Has No Vaccinations With No Program</a:t>
            </a:r>
          </a:p>
          <a:p>
            <a:pPr lvl="1"/>
            <a:r>
              <a:rPr lang="en-US" dirty="0"/>
              <a:t>Has Death Record With Active Immunization Program</a:t>
            </a:r>
          </a:p>
          <a:p>
            <a:pPr lvl="1"/>
            <a:r>
              <a:rPr lang="en-US" dirty="0"/>
              <a:t>Has Death Record With Active Non-Immunization Program</a:t>
            </a:r>
          </a:p>
          <a:p>
            <a:pPr lvl="1"/>
            <a:r>
              <a:rPr lang="en-US" dirty="0"/>
              <a:t>Has Vaccinations With Inactive Immunization Program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255BD-7D6C-41AE-B06D-DC70FE7E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50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with Possible Duplicate Vaccinations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with multiple vaccinations of the same vaccine type within a specified number of days</a:t>
            </a:r>
          </a:p>
          <a:p>
            <a:r>
              <a:rPr lang="en-US" dirty="0"/>
              <a:t>Review the patient medical record and update the registry to reflect accurate immunization history</a:t>
            </a:r>
          </a:p>
          <a:p>
            <a:r>
              <a:rPr lang="en-US" dirty="0"/>
              <a:t>Datamart version available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66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Patient Duplicates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possible duplicate patients in the registry</a:t>
            </a:r>
          </a:p>
          <a:p>
            <a:r>
              <a:rPr lang="en-US" dirty="0"/>
              <a:t>A nightly process checks the registry for patients with the same or similar name, DOB, and SSN</a:t>
            </a:r>
          </a:p>
          <a:p>
            <a:r>
              <a:rPr lang="en-US" dirty="0"/>
              <a:t>Users are able to identify possible duplicates via the Patients module</a:t>
            </a:r>
          </a:p>
          <a:p>
            <a:r>
              <a:rPr lang="en-US" dirty="0"/>
              <a:t>Resolve possible duplicate patients in the Administration module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300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Shots Before Birth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with vaccines administered before their date of birth</a:t>
            </a:r>
          </a:p>
          <a:p>
            <a:r>
              <a:rPr lang="en-US" dirty="0"/>
              <a:t>Resolve errors by correcting either:</a:t>
            </a:r>
          </a:p>
          <a:p>
            <a:pPr lvl="1"/>
            <a:r>
              <a:rPr lang="en-US" dirty="0"/>
              <a:t>Vaccination date</a:t>
            </a:r>
          </a:p>
          <a:p>
            <a:pPr lvl="1"/>
            <a:r>
              <a:rPr lang="en-US" dirty="0"/>
              <a:t>Patient date of birth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FE612AB-A460-404B-B9DE-A9102CB51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74" y="2303370"/>
            <a:ext cx="4579864" cy="34402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DC6D9E-B13C-486E-BA83-6FE49D76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Inactivate Patients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BB72-F003-4F4D-8029-68CB98464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474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Patients who qualify for ‘Lost to Follow-Up’ are noted with a green checkmark icon</a:t>
            </a:r>
          </a:p>
          <a:p>
            <a:r>
              <a:rPr lang="en-US" dirty="0"/>
              <a:t>Lost to Follow-Up Requirements:</a:t>
            </a:r>
          </a:p>
          <a:p>
            <a:pPr lvl="1"/>
            <a:r>
              <a:rPr lang="en-US" dirty="0"/>
              <a:t>At least 3 reminder/recall attempts</a:t>
            </a:r>
          </a:p>
          <a:p>
            <a:pPr lvl="1"/>
            <a:r>
              <a:rPr lang="en-US" dirty="0"/>
              <a:t>AND no vaccinations within the last 120 days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B612-CFA4-4BF6-8221-BB57CD33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79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Vaccination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 vaccinations and the user(s) who created and last updated each record</a:t>
            </a:r>
          </a:p>
          <a:p>
            <a:r>
              <a:rPr lang="en-US" dirty="0"/>
              <a:t>Use results to review registry user productivity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881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Vaccines Added but not Administered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patients with vaccines added to their record, but not administered</a:t>
            </a:r>
          </a:p>
          <a:p>
            <a:r>
              <a:rPr lang="en-US" dirty="0"/>
              <a:t>Run this report before closing inventory reconciliations</a:t>
            </a:r>
          </a:p>
          <a:p>
            <a:r>
              <a:rPr lang="en-US" dirty="0"/>
              <a:t>Delete or administer vaccines as necessary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020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761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CoCASA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439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Data for CoCASA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file to import into the CDC application CoCASA</a:t>
            </a:r>
          </a:p>
          <a:p>
            <a:r>
              <a:rPr lang="en-US" dirty="0"/>
              <a:t>Total number of patients included in the extract is displayed once processing is complete</a:t>
            </a:r>
          </a:p>
          <a:p>
            <a:r>
              <a:rPr lang="en-US" dirty="0"/>
              <a:t>Two versions:</a:t>
            </a:r>
          </a:p>
          <a:p>
            <a:pPr lvl="1"/>
            <a:r>
              <a:rPr lang="en-US" dirty="0"/>
              <a:t>Provider/Clinic</a:t>
            </a:r>
          </a:p>
          <a:p>
            <a:pPr lvl="1"/>
            <a:r>
              <a:rPr lang="en-US" dirty="0"/>
              <a:t>County/ZIP Code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106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CoCASA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1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6D9E-B13C-486E-BA83-6FE49D76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Inactivate Patients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BB72-F003-4F4D-8029-68CB984640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can be manually updated to </a:t>
            </a:r>
            <a:r>
              <a:rPr lang="en-US" i="1" dirty="0"/>
              <a:t>Inactive - No Longer A Patient</a:t>
            </a:r>
          </a:p>
          <a:p>
            <a:r>
              <a:rPr lang="en-US" dirty="0"/>
              <a:t>If </a:t>
            </a:r>
            <a:r>
              <a:rPr lang="en-US" b="1" dirty="0"/>
              <a:t>Reason</a:t>
            </a:r>
            <a:r>
              <a:rPr lang="en-US" dirty="0"/>
              <a:t> OTHER is selected, </a:t>
            </a:r>
            <a:r>
              <a:rPr lang="en-US" b="1" dirty="0"/>
              <a:t>Comment</a:t>
            </a:r>
            <a:r>
              <a:rPr lang="en-US" dirty="0"/>
              <a:t> is required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B612-CFA4-4BF6-8221-BB57CD33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509B0-2414-429C-85DC-DE0C20AE6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218" y="1825625"/>
            <a:ext cx="4197464" cy="336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2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Detail with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Generates a list of patient immunization history by provider/clinic, including:</a:t>
            </a:r>
          </a:p>
          <a:p>
            <a:pPr lvl="1"/>
            <a:r>
              <a:rPr lang="en-US" dirty="0"/>
              <a:t>Patient Details</a:t>
            </a:r>
          </a:p>
          <a:p>
            <a:pPr lvl="2"/>
            <a:r>
              <a:rPr lang="en-US" dirty="0"/>
              <a:t>Full Name, Patient ID, DOB, VFC Eligibility (patient-level)</a:t>
            </a:r>
          </a:p>
          <a:p>
            <a:pPr lvl="2"/>
            <a:r>
              <a:rPr lang="en-US" dirty="0"/>
              <a:t>Patient Default Clinic</a:t>
            </a:r>
          </a:p>
          <a:p>
            <a:pPr lvl="1"/>
            <a:r>
              <a:rPr lang="en-US" dirty="0"/>
              <a:t>Vaccination Details</a:t>
            </a:r>
          </a:p>
          <a:p>
            <a:pPr lvl="2"/>
            <a:r>
              <a:rPr lang="en-US" dirty="0"/>
              <a:t>Date Given, Administering Clinic, Vaccine, Lot Number, Funding Source, Immunization-level eligibility </a:t>
            </a:r>
          </a:p>
          <a:p>
            <a:pPr lvl="2"/>
            <a:r>
              <a:rPr lang="en-US" dirty="0"/>
              <a:t>Indicates if vaccine is historical and/or invalid</a:t>
            </a:r>
          </a:p>
          <a:p>
            <a:pPr lvl="2"/>
            <a:r>
              <a:rPr lang="en-US" dirty="0"/>
              <a:t>User who created and last updated the record</a:t>
            </a:r>
          </a:p>
          <a:p>
            <a:r>
              <a:rPr lang="en-US" dirty="0"/>
              <a:t>Excel and extract versions contain additional data:</a:t>
            </a:r>
          </a:p>
          <a:p>
            <a:pPr lvl="1"/>
            <a:r>
              <a:rPr lang="en-US" dirty="0"/>
              <a:t>Other ID (Party ID)</a:t>
            </a:r>
          </a:p>
          <a:p>
            <a:pPr lvl="1"/>
            <a:r>
              <a:rPr lang="en-US" dirty="0"/>
              <a:t>Gender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8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List by Insurance Source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list of patients grouped by insurance source, including patients with no insurance</a:t>
            </a:r>
          </a:p>
          <a:p>
            <a:r>
              <a:rPr lang="en-US" dirty="0"/>
              <a:t>All patient insurance sources are included (rather than only the primary insurance source)</a:t>
            </a:r>
          </a:p>
          <a:p>
            <a:r>
              <a:rPr lang="en-US" dirty="0"/>
              <a:t>Patient insurance sources are recorded on the </a:t>
            </a:r>
            <a:r>
              <a:rPr lang="en-US" i="1" dirty="0"/>
              <a:t>Demographics </a:t>
            </a:r>
            <a:r>
              <a:rPr lang="en-US" dirty="0"/>
              <a:t>screen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6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4EE6E770-F36A-476A-9E0D-43F1801ED4A0">Implementation</Document_x0020_Type>
    <Document_x0020_Status xmlns="4EE6E770-F36A-476A-9E0D-43F1801ED4A0">Final</Document_x0020_Status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C81DB5D1E6641A88DDF6843018E83" ma:contentTypeVersion="6" ma:contentTypeDescription="Create a new document." ma:contentTypeScope="" ma:versionID="8d149b11f440d4c316771849f73f691a">
  <xsd:schema xmlns:xsd="http://www.w3.org/2001/XMLSchema" xmlns:xs="http://www.w3.org/2001/XMLSchema" xmlns:p="http://schemas.microsoft.com/office/2006/metadata/properties" xmlns:ns1="http://schemas.microsoft.com/sharepoint/v3" xmlns:ns2="4EE6E770-F36A-476A-9E0D-43F1801ED4A0" xmlns:ns3="4ee6e770-f36a-476a-9e0d-43f1801ed4a0" xmlns:ns4="d73a4e6c-5551-41b0-b103-f651b384f51f" targetNamespace="http://schemas.microsoft.com/office/2006/metadata/properties" ma:root="true" ma:fieldsID="36eec05ebb352cd9cc3d388fffc0ae4b" ns1:_="" ns2:_="" ns3:_="" ns4:_="">
    <xsd:import namespace="http://schemas.microsoft.com/sharepoint/v3"/>
    <xsd:import namespace="4EE6E770-F36A-476A-9E0D-43F1801ED4A0"/>
    <xsd:import namespace="4ee6e770-f36a-476a-9e0d-43f1801ed4a0"/>
    <xsd:import namespace="d73a4e6c-5551-41b0-b103-f651b384f51f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ocument_x0020_Status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igrated"/>
          <xsd:enumeration value="Governance"/>
          <xsd:enumeration value="Initiation"/>
          <xsd:enumeration value="Planning"/>
          <xsd:enumeration value="Requirements"/>
          <xsd:enumeration value="Design"/>
          <xsd:enumeration value="Development"/>
          <xsd:enumeration value="Testing"/>
          <xsd:enumeration value="Implementation"/>
          <xsd:enumeration value="Post-implementation"/>
          <xsd:enumeration value="Disposition"/>
          <xsd:enumeration value="Procurement"/>
          <xsd:enumeration value="Request for Change"/>
        </xsd:restriction>
      </xsd:simpleType>
    </xsd:element>
    <xsd:element name="Document_x0020_Status" ma:index="9" ma:displayName="Document Status" ma:format="Dropdown" ma:internalName="Document_x0020_Status">
      <xsd:simpleType>
        <xsd:restriction base="dms:Choice">
          <xsd:enumeration value="Draft"/>
          <xsd:enumeration value="In-review"/>
          <xsd:enumeration value="Final"/>
          <xsd:enumeration value="Approved"/>
          <xsd:enumeration value="Migra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a4e6c-5551-41b0-b103-f651b384f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85609-F7D6-4C50-AC45-4CC27B471219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d73a4e6c-5551-41b0-b103-f651b384f51f"/>
    <ds:schemaRef ds:uri="http://schemas.microsoft.com/office/2006/documentManagement/types"/>
    <ds:schemaRef ds:uri="4EE6E770-F36A-476A-9E0D-43F1801ED4A0"/>
    <ds:schemaRef ds:uri="4ee6e770-f36a-476a-9e0d-43f1801ed4a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FB2AE8-5007-4E7E-93EA-3930CEBF6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38F119-5AA5-4007-A2E1-8C83E18DD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E770-F36A-476A-9E0D-43F1801ED4A0"/>
    <ds:schemaRef ds:uri="4ee6e770-f36a-476a-9e0d-43f1801ed4a0"/>
    <ds:schemaRef ds:uri="d73a4e6c-5551-41b0-b103-f651b384f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2689</Words>
  <Application>Microsoft Office PowerPoint</Application>
  <PresentationFormat>On-screen Show (4:3)</PresentationFormat>
  <Paragraphs>416</Paragraphs>
  <Slides>65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Gill Sans MT</vt:lpstr>
      <vt:lpstr>Office Theme</vt:lpstr>
      <vt:lpstr>Provider Level Reporting</vt:lpstr>
      <vt:lpstr>Agenda</vt:lpstr>
      <vt:lpstr>Patient Management Reports</vt:lpstr>
      <vt:lpstr>Birth Vaccinations</vt:lpstr>
      <vt:lpstr>Inactivate Patients</vt:lpstr>
      <vt:lpstr>Inactivate Patients (cont.)</vt:lpstr>
      <vt:lpstr>Inactivate Patients (cont.)</vt:lpstr>
      <vt:lpstr>Patient Detail with Services</vt:lpstr>
      <vt:lpstr>Patient List by Insurance Source</vt:lpstr>
      <vt:lpstr>Patient List / Counts by Clinic</vt:lpstr>
      <vt:lpstr>Patient Reminder / Recall</vt:lpstr>
      <vt:lpstr>Patient Reminder / Recall (cont.)</vt:lpstr>
      <vt:lpstr>Reminder / Recall Output</vt:lpstr>
      <vt:lpstr>Reminder / Recall Output (cont.)</vt:lpstr>
      <vt:lpstr>Reminder / Recall Output (cont.)</vt:lpstr>
      <vt:lpstr>Patient Roster</vt:lpstr>
      <vt:lpstr>Patient VFC Eligibility History</vt:lpstr>
      <vt:lpstr>Patients First Seen</vt:lpstr>
      <vt:lpstr>Patients with Active Exemptions</vt:lpstr>
      <vt:lpstr>Patients with Adverse Reactions</vt:lpstr>
      <vt:lpstr>Patients with Notes</vt:lpstr>
      <vt:lpstr>Patients with Vaccine Refusals</vt:lpstr>
      <vt:lpstr>School Enrollments with Patient Exemptions</vt:lpstr>
      <vt:lpstr>Vaccine Recall</vt:lpstr>
      <vt:lpstr>Patient with Precautions/Contraindications</vt:lpstr>
      <vt:lpstr>Patient Management Reports</vt:lpstr>
      <vt:lpstr>Coverage Statistics Reports</vt:lpstr>
      <vt:lpstr>Clinic Immunization Count</vt:lpstr>
      <vt:lpstr>Coverage Assessment Snapshot Reports</vt:lpstr>
      <vt:lpstr>System-Reserved Templates</vt:lpstr>
      <vt:lpstr>AFIX/IQIP Childhood &amp; Adolescent Assessments</vt:lpstr>
      <vt:lpstr>On-Demand Childhood &amp; Adolescent Assessments</vt:lpstr>
      <vt:lpstr>Single Antigen Assessment</vt:lpstr>
      <vt:lpstr>Not UTD / Missing Immunizations Patient Listing</vt:lpstr>
      <vt:lpstr>Missed Opportunities Patient Listing</vt:lpstr>
      <vt:lpstr>Invalid Dose Patient Listing</vt:lpstr>
      <vt:lpstr>Patient Roster</vt:lpstr>
      <vt:lpstr>Master Rate Comparison Report</vt:lpstr>
      <vt:lpstr>Master Rate Comparison (cont.)</vt:lpstr>
      <vt:lpstr>Master Rate Comparison (cont.)</vt:lpstr>
      <vt:lpstr>Master Rate Comparison (cont.)</vt:lpstr>
      <vt:lpstr>Dosage Report</vt:lpstr>
      <vt:lpstr>Doses Administered</vt:lpstr>
      <vt:lpstr>Immunization Rates</vt:lpstr>
      <vt:lpstr>Invalid Doses</vt:lpstr>
      <vt:lpstr>Mass Events</vt:lpstr>
      <vt:lpstr>Patient Counts by Age and Insurance Source</vt:lpstr>
      <vt:lpstr>Patients Aged Out of their VFC Eligibility Code</vt:lpstr>
      <vt:lpstr>Vaccinations by Funding Source</vt:lpstr>
      <vt:lpstr>Vaccine Borrowing Report</vt:lpstr>
      <vt:lpstr>VFC Category Patient Count Report</vt:lpstr>
      <vt:lpstr>Coverage Statistics Reports</vt:lpstr>
      <vt:lpstr>Data Quality Reports</vt:lpstr>
      <vt:lpstr>Data Quality - Statistics</vt:lpstr>
      <vt:lpstr>Data Quality - Patient Exceptions</vt:lpstr>
      <vt:lpstr>Data Quality – Patient Immunization Exceptions</vt:lpstr>
      <vt:lpstr>Patients with Possible Duplicate Vaccinations</vt:lpstr>
      <vt:lpstr>Possible Patient Duplicates </vt:lpstr>
      <vt:lpstr>Shots Before Birth</vt:lpstr>
      <vt:lpstr>User Vaccination Details</vt:lpstr>
      <vt:lpstr>Vaccines Added but not Administered</vt:lpstr>
      <vt:lpstr>Data Quality Reports</vt:lpstr>
      <vt:lpstr>CoCASA</vt:lpstr>
      <vt:lpstr>Export Data for CoCASA</vt:lpstr>
      <vt:lpstr>CoCASA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Dais</dc:creator>
  <cp:lastModifiedBy>Worrell, Gary</cp:lastModifiedBy>
  <cp:revision>187</cp:revision>
  <dcterms:created xsi:type="dcterms:W3CDTF">2015-01-05T05:05:49Z</dcterms:created>
  <dcterms:modified xsi:type="dcterms:W3CDTF">2019-09-04T15:38:31Z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0x010100D84C81DB5D1E6641A88DDF6843018E83</vt:lpwstr>
  </property>
</Properties>
</file>